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92" r:id="rId4"/>
    <p:sldId id="271" r:id="rId5"/>
    <p:sldId id="294" r:id="rId6"/>
    <p:sldId id="259" r:id="rId7"/>
    <p:sldId id="261" r:id="rId8"/>
    <p:sldId id="288" r:id="rId9"/>
    <p:sldId id="289" r:id="rId10"/>
    <p:sldId id="290" r:id="rId11"/>
    <p:sldId id="276" r:id="rId12"/>
    <p:sldId id="277" r:id="rId13"/>
    <p:sldId id="285" r:id="rId14"/>
    <p:sldId id="287" r:id="rId15"/>
    <p:sldId id="274" r:id="rId16"/>
    <p:sldId id="286" r:id="rId17"/>
    <p:sldId id="275" r:id="rId18"/>
    <p:sldId id="258" r:id="rId19"/>
    <p:sldId id="281" r:id="rId20"/>
    <p:sldId id="293" r:id="rId21"/>
    <p:sldId id="272" r:id="rId22"/>
    <p:sldId id="282" r:id="rId23"/>
    <p:sldId id="283" r:id="rId24"/>
    <p:sldId id="266" r:id="rId25"/>
    <p:sldId id="263" r:id="rId26"/>
    <p:sldId id="273" r:id="rId27"/>
    <p:sldId id="278" r:id="rId28"/>
    <p:sldId id="268" r:id="rId29"/>
    <p:sldId id="267" r:id="rId30"/>
    <p:sldId id="291" r:id="rId31"/>
    <p:sldId id="295" r:id="rId32"/>
    <p:sldId id="296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66" autoAdjust="0"/>
    <p:restoredTop sz="94684" autoAdjust="0"/>
  </p:normalViewPr>
  <p:slideViewPr>
    <p:cSldViewPr>
      <p:cViewPr varScale="1">
        <p:scale>
          <a:sx n="103" d="100"/>
          <a:sy n="103" d="100"/>
        </p:scale>
        <p:origin x="60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627B12A-1170-4894-9AAE-D2ADDFC6B486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E40A4DFF-C461-4746-9C4F-B286A44CCB78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llfacebook.com/files/2012/01/ParallelKingdomHunting.jp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play.google.com/store/apps/details?id=jp.co.questcom.droidshooting" TargetMode="External"/><Relationship Id="rId3" Type="http://schemas.openxmlformats.org/officeDocument/2006/relationships/hyperlink" Target="http://www.nmc.org/pdf/2010-Horizon-Report.pdf" TargetMode="External"/><Relationship Id="rId7" Type="http://schemas.openxmlformats.org/officeDocument/2006/relationships/hyperlink" Target="https://plus.google.com/+VicGundotra/posts/8CVJ79nPQwN" TargetMode="External"/><Relationship Id="rId2" Type="http://schemas.openxmlformats.org/officeDocument/2006/relationships/hyperlink" Target="http://www.cs.unc.edu/~azuma/ARpresence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henextweb.com/mobile/2014/01/29/strategy-analytics-android-smartphone-shipments-78-9-2013-ios-15-5-windows-phone-3-6/" TargetMode="External"/><Relationship Id="rId5" Type="http://schemas.openxmlformats.org/officeDocument/2006/relationships/hyperlink" Target="http://thenextweb.com/mobile/2013/10/31/strategy-analytics-android-smartphone-shipments-81-3-q3-2013-ios-13-4-windows-phone-4-1/" TargetMode="External"/><Relationship Id="rId4" Type="http://schemas.openxmlformats.org/officeDocument/2006/relationships/hyperlink" Target="http://www.cbronline.com/news/social/mobile-augmented-reality-revenue-to-reach-12bn-by-2015-050214-417204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raceyourself.com/" TargetMode="External"/><Relationship Id="rId3" Type="http://schemas.openxmlformats.org/officeDocument/2006/relationships/hyperlink" Target="https://support.google.com/ingress/answer/2799239?hl=en&amp;ref_topic=2799231" TargetMode="External"/><Relationship Id="rId7" Type="http://schemas.openxmlformats.org/officeDocument/2006/relationships/hyperlink" Target="http://www.youtube.com/watch?v=Ce1U_9DRcac&amp;list=UU-n5OXuy97Gigu22Qzpq5vA" TargetMode="External"/><Relationship Id="rId2" Type="http://schemas.openxmlformats.org/officeDocument/2006/relationships/hyperlink" Target="https://play.google.com/store/apps/details?id=com.silvermoon.clien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tunes.apple.com/gb/app/arbasketball-augmented-reality/id393333529?mt=8" TargetMode="External"/><Relationship Id="rId5" Type="http://schemas.openxmlformats.org/officeDocument/2006/relationships/hyperlink" Target="http://www.asymco.com/2013/11/25/one-billion-ios-devices/" TargetMode="External"/><Relationship Id="rId4" Type="http://schemas.openxmlformats.org/officeDocument/2006/relationships/hyperlink" Target="https://play.google.com/store/apps/details?id=com.spectrekking.full" TargetMode="External"/><Relationship Id="rId9" Type="http://schemas.openxmlformats.org/officeDocument/2006/relationships/hyperlink" Target="http://www.totalxbox.com/74099/microsoft-buys-ar-headset-patents-for-100-150-million-report/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oonjuice.com/wp-content/uploads/2011/06/ios_51.jpg" TargetMode="External"/><Relationship Id="rId3" Type="http://schemas.openxmlformats.org/officeDocument/2006/relationships/hyperlink" Target="http://www.zwodnik.com/media/images/droidshooting_android_2.jpeg" TargetMode="External"/><Relationship Id="rId7" Type="http://schemas.openxmlformats.org/officeDocument/2006/relationships/hyperlink" Target="https://play.google.com/store/apps/details?id=com.spectrekking.full" TargetMode="External"/><Relationship Id="rId2" Type="http://schemas.openxmlformats.org/officeDocument/2006/relationships/hyperlink" Target="http://blog.appliedis.com/wp-content/uploads/2013/11/android1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net4.cbsistatic.com/hub/i/2013/10/14/0b54021b-4de3-11e3-945a-14feb5ca9861/ed5ef0d8c03e2734b4778dac473790bf/Ingress_Screenshot_2013-10-14.png" TargetMode="External"/><Relationship Id="rId11" Type="http://schemas.openxmlformats.org/officeDocument/2006/relationships/hyperlink" Target="http://www.youtube.com/watch?v=Ce1U_9DRcac&amp;list=UU-n5OXuy97Gigu22Qzpq5vA" TargetMode="External"/><Relationship Id="rId5" Type="http://schemas.openxmlformats.org/officeDocument/2006/relationships/hyperlink" Target="http://upload.wikimedia.org/wikipedia/commons/6/63/Ingress_Logo.png" TargetMode="External"/><Relationship Id="rId10" Type="http://schemas.openxmlformats.org/officeDocument/2006/relationships/hyperlink" Target="http://a2.mzstatic.com/us/r30/Purple/v4/e7/96/8c/e7968cc7-a537-98a2-d0f7-156a8fcd21ba/mzl.urskbzeg.png" TargetMode="External"/><Relationship Id="rId4" Type="http://schemas.openxmlformats.org/officeDocument/2006/relationships/hyperlink" Target="http://allfacebook.com/files/2012/01/ParallelKingdomHunting.jpg" TargetMode="External"/><Relationship Id="rId9" Type="http://schemas.openxmlformats.org/officeDocument/2006/relationships/hyperlink" Target="https://itunes.apple.com/gb/app/arbasketball-augmented-reality/id393333529?mt=8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c93fea60bb98e121740fc38ff31162a8.s3.amazonaws.com/wp-content/uploads/2013/10/race-yourself.jpg" TargetMode="External"/><Relationship Id="rId2" Type="http://schemas.openxmlformats.org/officeDocument/2006/relationships/hyperlink" Target="http://cdn.stereogum.com/files/2013/11/Google-Glass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bronline.com/news/social/mobile-augmented-reality-revenue-to-reach-12bn-by-2015-050214-4172040" TargetMode="External"/><Relationship Id="rId4" Type="http://schemas.openxmlformats.org/officeDocument/2006/relationships/hyperlink" Target="http://www.youtube.com/watch?v=39W6CMpdGsM#t=30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Augmented Reality in Gaming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By Daniel Elstob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81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1"/>
          <a:stretch/>
        </p:blipFill>
        <p:spPr bwMode="auto">
          <a:xfrm>
            <a:off x="220626" y="472269"/>
            <a:ext cx="8743862" cy="418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971600" y="5413866"/>
            <a:ext cx="6984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hlinkClick r:id="rId3"/>
              </a:rPr>
              <a:t>http://allfacebook.com/files/2012/01/ParallelKingdomHunting.jpg</a:t>
            </a:r>
            <a:r>
              <a:rPr lang="en-GB" dirty="0" smtClean="0"/>
              <a:t>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9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Ingress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8069520" cy="3579849"/>
          </a:xfrm>
        </p:spPr>
        <p:txBody>
          <a:bodyPr>
            <a:normAutofit/>
          </a:bodyPr>
          <a:lstStyle/>
          <a:p>
            <a:r>
              <a:rPr lang="en-GB" dirty="0" smtClean="0"/>
              <a:t>Near real-time massively multiplayer online pervasive game developed by Niantic Labs</a:t>
            </a:r>
          </a:p>
          <a:p>
            <a:endParaRPr lang="en-GB" dirty="0" smtClean="0"/>
          </a:p>
          <a:p>
            <a:r>
              <a:rPr lang="en-GB" dirty="0" smtClean="0"/>
              <a:t>Gameplay consists of establishing “portals” at places of public art, landmarks, etc. and linking them together</a:t>
            </a:r>
          </a:p>
          <a:p>
            <a:endParaRPr lang="en-GB" dirty="0"/>
          </a:p>
          <a:p>
            <a:r>
              <a:rPr lang="en-GB" dirty="0" smtClean="0"/>
              <a:t>Progress is measured by the number of people controlled by </a:t>
            </a:r>
            <a:br>
              <a:rPr lang="en-GB" dirty="0" smtClean="0"/>
            </a:br>
            <a:r>
              <a:rPr lang="en-GB" dirty="0" smtClean="0"/>
              <a:t> each fraction</a:t>
            </a:r>
          </a:p>
        </p:txBody>
      </p:sp>
      <p:pic>
        <p:nvPicPr>
          <p:cNvPr id="8194" name="Picture 2" descr="Ingress_Logo.png (512×512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880" y="2132856"/>
            <a:ext cx="2644552" cy="2644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80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cnet4.cbsistatic.com/hub/i/2013/10/14/0b54021b-4de3-11e3-945a-14feb5ca9861/ed5ef0d8c03e2734b4778dac473790bf/Ingress_Screenshot_2013-10-1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51" y="116632"/>
            <a:ext cx="7802281" cy="484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4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SpecTrek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ghost hunting game developed by </a:t>
            </a:r>
            <a:r>
              <a:rPr lang="en-GB" dirty="0" err="1" smtClean="0"/>
              <a:t>SpecTrekking</a:t>
            </a:r>
            <a:endParaRPr lang="en-GB" dirty="0" smtClean="0"/>
          </a:p>
          <a:p>
            <a:r>
              <a:rPr lang="en-GB" dirty="0" smtClean="0"/>
              <a:t>Designed to give the user a work-out while playing </a:t>
            </a:r>
          </a:p>
          <a:p>
            <a:r>
              <a:rPr lang="en-GB" dirty="0" smtClean="0"/>
              <a:t>Three default game modes; 15, 30 and 60 minutes</a:t>
            </a:r>
          </a:p>
          <a:p>
            <a:r>
              <a:rPr lang="en-GB" dirty="0" err="1" smtClean="0"/>
              <a:t>SpecTrek</a:t>
            </a:r>
            <a:r>
              <a:rPr lang="en-GB" dirty="0" smtClean="0"/>
              <a:t> projects ghost at various locations on a Google map within a radius</a:t>
            </a:r>
          </a:p>
          <a:p>
            <a:r>
              <a:rPr lang="en-GB" dirty="0" smtClean="0"/>
              <a:t>User must get to ghosts and capture them through their cameras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32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SpecTrek - 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SpecTrek - 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512" y="3431529"/>
            <a:ext cx="4964759" cy="3309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513" y="7936"/>
            <a:ext cx="4964759" cy="3309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297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IOS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779912" y="1600200"/>
            <a:ext cx="4906888" cy="4525963"/>
          </a:xfrm>
        </p:spPr>
        <p:txBody>
          <a:bodyPr>
            <a:normAutofit/>
          </a:bodyPr>
          <a:lstStyle/>
          <a:p>
            <a:r>
              <a:rPr lang="en-GB" dirty="0"/>
              <a:t>Controlled 13.4% of the market in Q3 2013 (</a:t>
            </a:r>
            <a:r>
              <a:rPr lang="en-GB" dirty="0" err="1"/>
              <a:t>Protalinski</a:t>
            </a:r>
            <a:r>
              <a:rPr lang="en-GB" dirty="0"/>
              <a:t> 2013)</a:t>
            </a:r>
          </a:p>
          <a:p>
            <a:r>
              <a:rPr lang="en-GB" dirty="0"/>
              <a:t>Controlled 15.5% of the market in Q4 2013 (</a:t>
            </a:r>
            <a:r>
              <a:rPr lang="en-GB" dirty="0" err="1"/>
              <a:t>Protalinski</a:t>
            </a:r>
            <a:r>
              <a:rPr lang="en-GB" dirty="0"/>
              <a:t> 2014)</a:t>
            </a:r>
          </a:p>
          <a:p>
            <a:r>
              <a:rPr lang="en-GB" dirty="0"/>
              <a:t>700 million devices (</a:t>
            </a:r>
            <a:r>
              <a:rPr lang="en-GB" dirty="0" err="1"/>
              <a:t>Dediu</a:t>
            </a:r>
            <a:r>
              <a:rPr lang="en-GB" dirty="0"/>
              <a:t> 2013)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6"/>
          <a:stretch/>
        </p:blipFill>
        <p:spPr bwMode="auto">
          <a:xfrm>
            <a:off x="250900" y="1992659"/>
            <a:ext cx="3312988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3779912" y="1600200"/>
            <a:ext cx="490688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24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 Basketball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7864" y="1600200"/>
            <a:ext cx="5338936" cy="4525963"/>
          </a:xfrm>
        </p:spPr>
        <p:txBody>
          <a:bodyPr/>
          <a:lstStyle/>
          <a:p>
            <a:r>
              <a:rPr lang="en-GB" dirty="0" smtClean="0"/>
              <a:t>An augmented reality basketball game developed by Augmented Pixels Co Ltd</a:t>
            </a:r>
          </a:p>
          <a:p>
            <a:endParaRPr lang="en-GB" dirty="0" smtClean="0"/>
          </a:p>
          <a:p>
            <a:r>
              <a:rPr lang="en-GB" dirty="0" smtClean="0"/>
              <a:t>Requires a printed marker to create the augmented hoop</a:t>
            </a:r>
          </a:p>
          <a:p>
            <a:endParaRPr lang="en-GB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2723456" cy="483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96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Zombies Everywhere!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An augmented reality zombie apocalypse developed by Useless Creations Pty Ltd </a:t>
            </a:r>
          </a:p>
          <a:p>
            <a:endParaRPr lang="en-GB" dirty="0"/>
          </a:p>
          <a:p>
            <a:r>
              <a:rPr lang="en-GB" dirty="0" smtClean="0"/>
              <a:t>Uses the surrounding real world environment as virtual world’s</a:t>
            </a:r>
            <a:br>
              <a:rPr lang="en-GB" dirty="0" smtClean="0"/>
            </a:br>
            <a:r>
              <a:rPr lang="en-GB" dirty="0" smtClean="0"/>
              <a:t>background</a:t>
            </a:r>
          </a:p>
          <a:p>
            <a:endParaRPr lang="en-GB" dirty="0"/>
          </a:p>
          <a:p>
            <a:r>
              <a:rPr lang="en-GB" dirty="0" smtClean="0"/>
              <a:t>Aiming is controlled by the </a:t>
            </a:r>
            <a:br>
              <a:rPr lang="en-GB" dirty="0" smtClean="0"/>
            </a:br>
            <a:r>
              <a:rPr lang="en-GB" dirty="0" smtClean="0"/>
              <a:t>devices positioning and </a:t>
            </a:r>
            <a:br>
              <a:rPr lang="en-GB" dirty="0" smtClean="0"/>
            </a:br>
            <a:r>
              <a:rPr lang="en-GB" dirty="0" smtClean="0"/>
              <a:t>movement</a:t>
            </a:r>
          </a:p>
        </p:txBody>
      </p:sp>
      <p:pic>
        <p:nvPicPr>
          <p:cNvPr id="9218" name="Picture 2" descr="http://a2.mzstatic.com/us/r30/Purple/v4/e7/96/8c/e7968cc7-a537-98a2-d0f7-156a8fcd21ba/mzl.urskbze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924944"/>
            <a:ext cx="2592288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372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8" b="5322"/>
          <a:stretch/>
        </p:blipFill>
        <p:spPr bwMode="auto">
          <a:xfrm>
            <a:off x="2240992" y="3068960"/>
            <a:ext cx="4959925" cy="2767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6" b="4809"/>
          <a:stretch/>
        </p:blipFill>
        <p:spPr bwMode="auto">
          <a:xfrm>
            <a:off x="2231739" y="149176"/>
            <a:ext cx="4968553" cy="280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689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Both </a:t>
            </a:r>
            <a:r>
              <a:rPr lang="en-GB" dirty="0" err="1" smtClean="0"/>
              <a:t>ios</a:t>
            </a:r>
            <a:r>
              <a:rPr lang="en-GB" dirty="0" smtClean="0"/>
              <a:t> and </a:t>
            </a:r>
            <a:r>
              <a:rPr lang="en-GB" dirty="0" err="1" smtClean="0"/>
              <a:t>andriod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Ar</a:t>
            </a:r>
            <a:r>
              <a:rPr lang="en-GB" dirty="0" smtClean="0"/>
              <a:t> invaders</a:t>
            </a:r>
          </a:p>
          <a:p>
            <a:r>
              <a:rPr lang="en-GB" dirty="0" smtClean="0"/>
              <a:t>Toyota 86</a:t>
            </a:r>
          </a:p>
          <a:p>
            <a:r>
              <a:rPr lang="en-GB" dirty="0" smtClean="0"/>
              <a:t>paintball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587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Augmented Reality?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Combination of real world and virtual images (Azuma 1997)</a:t>
            </a:r>
          </a:p>
          <a:p>
            <a:pPr lvl="2"/>
            <a:r>
              <a:rPr lang="en-GB" dirty="0" smtClean="0"/>
              <a:t>Both can be viewed at the same time</a:t>
            </a:r>
          </a:p>
          <a:p>
            <a:pPr lvl="2"/>
            <a:endParaRPr lang="en-GB" dirty="0" smtClean="0"/>
          </a:p>
          <a:p>
            <a:r>
              <a:rPr lang="en-GB" dirty="0" smtClean="0"/>
              <a:t>Real-time interaction (Azuma 1997)</a:t>
            </a:r>
          </a:p>
          <a:p>
            <a:pPr lvl="2"/>
            <a:r>
              <a:rPr lang="en-GB" dirty="0" smtClean="0"/>
              <a:t>Virtual images can be interacted with</a:t>
            </a:r>
          </a:p>
          <a:p>
            <a:pPr lvl="2"/>
            <a:endParaRPr lang="en-GB" dirty="0" smtClean="0"/>
          </a:p>
          <a:p>
            <a:r>
              <a:rPr lang="en-GB" dirty="0" smtClean="0"/>
              <a:t>Registered in 3D (Azuma 1997)</a:t>
            </a:r>
          </a:p>
          <a:p>
            <a:pPr lvl="2"/>
            <a:r>
              <a:rPr lang="en-GB" dirty="0" smtClean="0"/>
              <a:t>Virtual object appear fixed in space</a:t>
            </a:r>
          </a:p>
          <a:p>
            <a:pPr lvl="2"/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sz="2000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27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Google Glass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365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Google Glass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9552" y="1600201"/>
            <a:ext cx="8147248" cy="2935128"/>
          </a:xfrm>
        </p:spPr>
        <p:txBody>
          <a:bodyPr/>
          <a:lstStyle/>
          <a:p>
            <a:r>
              <a:rPr lang="en-GB" dirty="0" smtClean="0"/>
              <a:t>A wearable computer with an optical head-mounted display</a:t>
            </a:r>
          </a:p>
          <a:p>
            <a:r>
              <a:rPr lang="en-GB" dirty="0" smtClean="0"/>
              <a:t>Currently in development</a:t>
            </a:r>
          </a:p>
          <a:p>
            <a:r>
              <a:rPr lang="en-GB" dirty="0" smtClean="0"/>
              <a:t>Aims to become a product for ubiquitous computing</a:t>
            </a:r>
            <a:endParaRPr lang="en-GB" dirty="0"/>
          </a:p>
        </p:txBody>
      </p:sp>
      <p:pic>
        <p:nvPicPr>
          <p:cNvPr id="4101" name="Picture 5" descr="http://cdn.stereogum.com/files/2013/11/Google-Glas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50" b="27001"/>
          <a:stretch/>
        </p:blipFill>
        <p:spPr bwMode="auto">
          <a:xfrm>
            <a:off x="1403648" y="4365104"/>
            <a:ext cx="6378246" cy="1849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914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Race Yourself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Developed by </a:t>
            </a:r>
            <a:r>
              <a:rPr lang="en-GB" dirty="0" err="1" smtClean="0"/>
              <a:t>Glassfit</a:t>
            </a:r>
            <a:endParaRPr lang="en-GB" dirty="0" smtClean="0"/>
          </a:p>
          <a:p>
            <a:r>
              <a:rPr lang="en-GB" dirty="0" smtClean="0"/>
              <a:t>30 game modes</a:t>
            </a:r>
          </a:p>
          <a:p>
            <a:pPr lvl="1"/>
            <a:r>
              <a:rPr lang="en-GB" dirty="0" smtClean="0"/>
              <a:t>Running against yourself</a:t>
            </a:r>
          </a:p>
          <a:p>
            <a:pPr lvl="1"/>
            <a:r>
              <a:rPr lang="en-GB" dirty="0" smtClean="0"/>
              <a:t>Running against friends</a:t>
            </a:r>
          </a:p>
          <a:p>
            <a:pPr lvl="1"/>
            <a:r>
              <a:rPr lang="en-GB" dirty="0" smtClean="0"/>
              <a:t>Running in virtual marathon</a:t>
            </a:r>
          </a:p>
          <a:p>
            <a:pPr lvl="1"/>
            <a:r>
              <a:rPr lang="en-GB" dirty="0" smtClean="0"/>
              <a:t>Running from zombies</a:t>
            </a:r>
          </a:p>
          <a:p>
            <a:r>
              <a:rPr lang="en-GB" dirty="0" smtClean="0"/>
              <a:t>Promotes fitness</a:t>
            </a:r>
          </a:p>
          <a:p>
            <a:r>
              <a:rPr lang="en-GB" dirty="0" smtClean="0"/>
              <a:t>Visual improvements during workout</a:t>
            </a:r>
          </a:p>
          <a:p>
            <a:r>
              <a:rPr lang="en-GB" dirty="0" smtClean="0"/>
              <a:t>Race friends</a:t>
            </a:r>
          </a:p>
          <a:p>
            <a:r>
              <a:rPr lang="en-GB" dirty="0" smtClean="0"/>
              <a:t>Similar to apps </a:t>
            </a:r>
            <a:r>
              <a:rPr lang="en-GB" dirty="0" err="1" smtClean="0"/>
              <a:t>SpecTrek</a:t>
            </a:r>
            <a:endParaRPr lang="en-GB" dirty="0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2204864"/>
            <a:ext cx="28194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905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8832981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791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Developments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4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Microsoft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2980929"/>
          </a:xfrm>
        </p:spPr>
        <p:txBody>
          <a:bodyPr>
            <a:normAutofit/>
          </a:bodyPr>
          <a:lstStyle/>
          <a:p>
            <a:r>
              <a:rPr lang="en-GB" dirty="0" smtClean="0"/>
              <a:t>Paid up to $150 million for 6 already-issued and 75 in-progress patents (</a:t>
            </a:r>
            <a:r>
              <a:rPr lang="en-GB" dirty="0" err="1" smtClean="0"/>
              <a:t>TotalXbox</a:t>
            </a:r>
            <a:r>
              <a:rPr lang="en-GB" dirty="0" smtClean="0"/>
              <a:t> 2014)</a:t>
            </a:r>
          </a:p>
          <a:p>
            <a:endParaRPr lang="en-GB" dirty="0" smtClean="0"/>
          </a:p>
          <a:p>
            <a:r>
              <a:rPr lang="en-GB" dirty="0" smtClean="0"/>
              <a:t>In 2012 an Xbox roadmap leaked plans for glasses called “Kinetic Shades”</a:t>
            </a:r>
          </a:p>
          <a:p>
            <a:endParaRPr lang="en-GB" dirty="0" smtClean="0"/>
          </a:p>
          <a:p>
            <a:r>
              <a:rPr lang="en-GB" dirty="0" err="1" smtClean="0"/>
              <a:t>Osterhout’s</a:t>
            </a:r>
            <a:r>
              <a:rPr lang="en-GB" dirty="0" smtClean="0"/>
              <a:t> Augmented Reality headset prototype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748" y="3645024"/>
            <a:ext cx="5507475" cy="266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4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Vuzix</a:t>
            </a:r>
            <a:r>
              <a:rPr lang="en-GB" dirty="0" smtClean="0"/>
              <a:t> M100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85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Advantage/disadvantage?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302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84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200" dirty="0" smtClean="0"/>
              <a:t>Azuma, R. T. (1997). </a:t>
            </a:r>
            <a:r>
              <a:rPr lang="en-GB" sz="1200" i="1" dirty="0" smtClean="0"/>
              <a:t>A survey of augmented reality. Presence, 6(4), 355-385</a:t>
            </a:r>
            <a:r>
              <a:rPr lang="en-GB" sz="1200" dirty="0" smtClean="0"/>
              <a:t>. Retrieved from </a:t>
            </a:r>
            <a:r>
              <a:rPr lang="en-GB" sz="1200" dirty="0" smtClean="0">
                <a:hlinkClick r:id="rId2"/>
              </a:rPr>
              <a:t>http://www.cs.unc.edu/~azuma/ARpresence.pdf</a:t>
            </a:r>
            <a:endParaRPr lang="en-GB" sz="1200" dirty="0" smtClean="0"/>
          </a:p>
          <a:p>
            <a:r>
              <a:rPr lang="en-GB" sz="1200" dirty="0"/>
              <a:t>Johnson, L., Levine, A., Smith, R. &amp; Stone, S. (2010). </a:t>
            </a:r>
            <a:r>
              <a:rPr lang="en-GB" sz="1200" i="1" dirty="0"/>
              <a:t>Simple augmented reality. The 2010 Horizon Report </a:t>
            </a:r>
            <a:r>
              <a:rPr lang="en-GB" sz="1200" dirty="0"/>
              <a:t>21-24. Austin, TX: The New Media </a:t>
            </a:r>
            <a:r>
              <a:rPr lang="en-GB" sz="1200" dirty="0" smtClean="0"/>
              <a:t>Consortium </a:t>
            </a:r>
            <a:r>
              <a:rPr lang="en-GB" sz="1200" dirty="0"/>
              <a:t>Retrieved from </a:t>
            </a:r>
            <a:r>
              <a:rPr lang="en-GB" sz="1200" dirty="0">
                <a:hlinkClick r:id="rId3"/>
              </a:rPr>
              <a:t>http://</a:t>
            </a:r>
            <a:r>
              <a:rPr lang="en-GB" sz="1200" dirty="0" smtClean="0">
                <a:hlinkClick r:id="rId3"/>
              </a:rPr>
              <a:t>www.nmc.org/pdf/2010-Horizon-Report.pdf</a:t>
            </a:r>
            <a:r>
              <a:rPr lang="en-GB" sz="1200" dirty="0" smtClean="0"/>
              <a:t> </a:t>
            </a:r>
          </a:p>
          <a:p>
            <a:r>
              <a:rPr lang="en-GB" sz="1200" dirty="0" smtClean="0"/>
              <a:t>CBR </a:t>
            </a:r>
            <a:r>
              <a:rPr lang="en-GB" sz="1200" dirty="0"/>
              <a:t>(2014</a:t>
            </a:r>
            <a:r>
              <a:rPr lang="en-GB" sz="1200" dirty="0" smtClean="0"/>
              <a:t>) </a:t>
            </a:r>
            <a:r>
              <a:rPr lang="en-GB" sz="1200" i="1" dirty="0" smtClean="0"/>
              <a:t>Games to boost mobile AR revenue to $1.2bn by 2015</a:t>
            </a:r>
            <a:r>
              <a:rPr lang="en-GB" sz="1200" dirty="0" smtClean="0"/>
              <a:t> </a:t>
            </a:r>
            <a:r>
              <a:rPr lang="en-GB" sz="1200" dirty="0"/>
              <a:t>Retrieved from </a:t>
            </a:r>
            <a:r>
              <a:rPr lang="en-GB" sz="1200" dirty="0">
                <a:hlinkClick r:id="rId4"/>
              </a:rPr>
              <a:t>http://www.cbronline.com/news/social/mobile-augmented-reality-revenue-to-reach-12bn-by-2015-050214-4172040</a:t>
            </a:r>
            <a:r>
              <a:rPr lang="en-GB" sz="1200" dirty="0"/>
              <a:t> </a:t>
            </a:r>
          </a:p>
          <a:p>
            <a:r>
              <a:rPr lang="en-GB" sz="1200" dirty="0" err="1" smtClean="0"/>
              <a:t>Protalinski</a:t>
            </a:r>
            <a:r>
              <a:rPr lang="en-GB" sz="1200" dirty="0" smtClean="0"/>
              <a:t>, E. (2013) </a:t>
            </a:r>
            <a:r>
              <a:rPr lang="en-GB" sz="1200" i="1" dirty="0" smtClean="0"/>
              <a:t>Strategy Analytics: Android smartphone shipments up to 81.3% in Q3 2013, iOS down to 13.4%, Windows Phone at 4.1%</a:t>
            </a:r>
            <a:r>
              <a:rPr lang="en-GB" sz="1200" dirty="0" smtClean="0"/>
              <a:t> Retrieved from </a:t>
            </a:r>
            <a:r>
              <a:rPr lang="en-GB" sz="1200" dirty="0" smtClean="0">
                <a:hlinkClick r:id="rId5"/>
              </a:rPr>
              <a:t>http://thenextweb.com/mobile/2013/10/31/strategy-analytics-android-smartphone-shipments-81-3-q3-2013-ios-13-4-windows-phone-4-1/</a:t>
            </a:r>
            <a:r>
              <a:rPr lang="en-GB" sz="1200" dirty="0" smtClean="0"/>
              <a:t> </a:t>
            </a:r>
          </a:p>
          <a:p>
            <a:r>
              <a:rPr lang="en-GB" sz="1200" dirty="0" err="1" smtClean="0"/>
              <a:t>Protalinski</a:t>
            </a:r>
            <a:r>
              <a:rPr lang="en-GB" sz="1200" dirty="0" smtClean="0"/>
              <a:t>, E. (2014) </a:t>
            </a:r>
            <a:r>
              <a:rPr lang="en-GB" sz="1200" i="1" dirty="0" smtClean="0"/>
              <a:t>Strategy Analytics: Android smartphone shipments up to 78.9% in 2013, iOS down to 15.5%, Windows Phone at 3.6% </a:t>
            </a:r>
            <a:r>
              <a:rPr lang="en-GB" sz="1200" dirty="0" smtClean="0"/>
              <a:t>Retrieved from </a:t>
            </a:r>
            <a:r>
              <a:rPr lang="en-GB" sz="1200" dirty="0" smtClean="0">
                <a:hlinkClick r:id="rId6"/>
              </a:rPr>
              <a:t>http://thenextweb.com/mobile/2014/01/29/strategy-analytics-android-smartphone-shipments-78-9-2013-ios-15-5-windows-phone-3-6/</a:t>
            </a:r>
            <a:r>
              <a:rPr lang="en-GB" sz="1200" dirty="0" smtClean="0"/>
              <a:t> </a:t>
            </a:r>
          </a:p>
          <a:p>
            <a:r>
              <a:rPr lang="en-GB" sz="1200" dirty="0" err="1" smtClean="0"/>
              <a:t>Gundotra</a:t>
            </a:r>
            <a:r>
              <a:rPr lang="en-GB" sz="1200" dirty="0" smtClean="0"/>
              <a:t>, V. (2014) Retrieved from </a:t>
            </a:r>
            <a:r>
              <a:rPr lang="en-GB" sz="1200" dirty="0" smtClean="0">
                <a:hlinkClick r:id="rId7"/>
              </a:rPr>
              <a:t>https://plus.google.com/+VicGundotra/posts/8CVJ79nPQwN</a:t>
            </a:r>
            <a:r>
              <a:rPr lang="en-GB" sz="1200" dirty="0" smtClean="0"/>
              <a:t> </a:t>
            </a:r>
          </a:p>
          <a:p>
            <a:r>
              <a:rPr lang="en-GB" sz="1200" dirty="0" err="1" smtClean="0"/>
              <a:t>DroidShooting</a:t>
            </a:r>
            <a:r>
              <a:rPr lang="en-GB" sz="1200" dirty="0" smtClean="0"/>
              <a:t> (2012) </a:t>
            </a:r>
            <a:r>
              <a:rPr lang="en-GB" sz="1200" dirty="0"/>
              <a:t>Retrieved from </a:t>
            </a:r>
            <a:r>
              <a:rPr lang="en-GB" sz="1200" dirty="0">
                <a:hlinkClick r:id="rId8"/>
              </a:rPr>
              <a:t>https://</a:t>
            </a:r>
            <a:r>
              <a:rPr lang="en-GB" sz="1200" dirty="0" smtClean="0">
                <a:hlinkClick r:id="rId8"/>
              </a:rPr>
              <a:t>play.google.com/store/apps/details?id=jp.co.questcom.droidshooting</a:t>
            </a:r>
            <a:r>
              <a:rPr lang="en-GB" sz="1200" dirty="0" smtClean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5476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How Augmented Reality works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There are two types of augmented reality (Johnson et al, 2010):</a:t>
            </a:r>
          </a:p>
          <a:p>
            <a:endParaRPr lang="en-GB" dirty="0" smtClean="0"/>
          </a:p>
          <a:p>
            <a:r>
              <a:rPr lang="en-GB" dirty="0" smtClean="0"/>
              <a:t>Marker-Based</a:t>
            </a:r>
          </a:p>
          <a:p>
            <a:pPr lvl="2"/>
            <a:r>
              <a:rPr lang="en-GB" dirty="0" smtClean="0"/>
              <a:t>Uses visual cues that when detected by a camera runs the correct software</a:t>
            </a:r>
          </a:p>
          <a:p>
            <a:pPr lvl="2"/>
            <a:endParaRPr lang="en-GB" dirty="0" smtClean="0"/>
          </a:p>
          <a:p>
            <a:r>
              <a:rPr lang="en-GB" dirty="0" err="1" smtClean="0"/>
              <a:t>Markerless</a:t>
            </a:r>
            <a:endParaRPr lang="en-GB" dirty="0" smtClean="0"/>
          </a:p>
          <a:p>
            <a:pPr lvl="2"/>
            <a:r>
              <a:rPr lang="en-GB" dirty="0" smtClean="0"/>
              <a:t>Uses positional data like GPS and compass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89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 Continued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200" dirty="0" err="1"/>
              <a:t>Parrallel</a:t>
            </a:r>
            <a:r>
              <a:rPr lang="en-GB" sz="1200" dirty="0"/>
              <a:t> Kingdom (2013) Retrieved from </a:t>
            </a:r>
            <a:r>
              <a:rPr lang="en-GB" sz="1200" dirty="0">
                <a:hlinkClick r:id="rId2"/>
              </a:rPr>
              <a:t>https://play.google.com/store/apps/details?id=com.silvermoon.client</a:t>
            </a:r>
            <a:r>
              <a:rPr lang="en-GB" sz="1200" dirty="0"/>
              <a:t> </a:t>
            </a:r>
          </a:p>
          <a:p>
            <a:r>
              <a:rPr lang="en-GB" sz="1200" dirty="0" smtClean="0"/>
              <a:t>Ingress </a:t>
            </a:r>
            <a:r>
              <a:rPr lang="en-GB" sz="1200" dirty="0"/>
              <a:t>(2013) Retrieved from </a:t>
            </a:r>
            <a:r>
              <a:rPr lang="en-GB" sz="1200" dirty="0">
                <a:hlinkClick r:id="rId3"/>
              </a:rPr>
              <a:t>https://support.google.com/ingress/answer/2799239?hl=en&amp;ref_topic=2799231</a:t>
            </a:r>
            <a:r>
              <a:rPr lang="en-GB" sz="1200" dirty="0"/>
              <a:t> </a:t>
            </a:r>
            <a:endParaRPr lang="en-GB" sz="1200" dirty="0" smtClean="0"/>
          </a:p>
          <a:p>
            <a:r>
              <a:rPr lang="en-GB" sz="1200" dirty="0" err="1" smtClean="0"/>
              <a:t>SpecTrek</a:t>
            </a:r>
            <a:r>
              <a:rPr lang="en-GB" sz="1200" dirty="0" smtClean="0"/>
              <a:t> (2014</a:t>
            </a:r>
            <a:r>
              <a:rPr lang="en-GB" sz="1200" dirty="0"/>
              <a:t>) Retrieved from </a:t>
            </a:r>
            <a:r>
              <a:rPr lang="en-GB" sz="1200" dirty="0">
                <a:hlinkClick r:id="rId4"/>
              </a:rPr>
              <a:t>https://</a:t>
            </a:r>
            <a:r>
              <a:rPr lang="en-GB" sz="1200" dirty="0" smtClean="0">
                <a:hlinkClick r:id="rId4"/>
              </a:rPr>
              <a:t>play.google.com/store/apps/details?id=com.spectrekking.full</a:t>
            </a:r>
            <a:r>
              <a:rPr lang="en-GB" sz="1200" dirty="0" smtClean="0"/>
              <a:t> </a:t>
            </a:r>
            <a:endParaRPr lang="en-GB" sz="1200" dirty="0"/>
          </a:p>
          <a:p>
            <a:r>
              <a:rPr lang="en-GB" sz="1200" dirty="0" err="1"/>
              <a:t>Dediu</a:t>
            </a:r>
            <a:r>
              <a:rPr lang="en-GB" sz="1200" dirty="0"/>
              <a:t>, H. (2013) Retrieved from </a:t>
            </a:r>
            <a:r>
              <a:rPr lang="en-GB" sz="1200" dirty="0">
                <a:hlinkClick r:id="rId5"/>
              </a:rPr>
              <a:t>http://www.asymco.com/2013/11/25/one-billion-ios-devices/</a:t>
            </a:r>
            <a:r>
              <a:rPr lang="en-GB" sz="1200" dirty="0"/>
              <a:t> </a:t>
            </a:r>
            <a:endParaRPr lang="en-GB" sz="1200" dirty="0" smtClean="0"/>
          </a:p>
          <a:p>
            <a:r>
              <a:rPr lang="en-GB" sz="1200" dirty="0" err="1" smtClean="0"/>
              <a:t>ARBasketball</a:t>
            </a:r>
            <a:r>
              <a:rPr lang="en-GB" sz="1200" dirty="0" smtClean="0"/>
              <a:t> (2013) </a:t>
            </a:r>
            <a:r>
              <a:rPr lang="en-GB" sz="1200" dirty="0"/>
              <a:t>Retrieved from </a:t>
            </a:r>
            <a:r>
              <a:rPr lang="en-GB" sz="1200" dirty="0">
                <a:hlinkClick r:id="rId6"/>
              </a:rPr>
              <a:t>https://</a:t>
            </a:r>
            <a:r>
              <a:rPr lang="en-GB" sz="1200" dirty="0" smtClean="0">
                <a:hlinkClick r:id="rId6"/>
              </a:rPr>
              <a:t>itunes.apple.com/gb/app/arbasketball-augmented-reality/id393333529?mt=8</a:t>
            </a:r>
            <a:r>
              <a:rPr lang="en-GB" sz="1200" dirty="0" smtClean="0"/>
              <a:t> </a:t>
            </a:r>
            <a:endParaRPr lang="en-GB" sz="1200" dirty="0"/>
          </a:p>
          <a:p>
            <a:r>
              <a:rPr lang="en-GB" sz="1200" dirty="0"/>
              <a:t>Zombies Everywhere! (2013) Retrieved from </a:t>
            </a:r>
            <a:r>
              <a:rPr lang="en-GB" sz="1200" dirty="0">
                <a:hlinkClick r:id="rId7"/>
              </a:rPr>
              <a:t>http://www.youtube.com/watch?v=Ce1U_9DRcac&amp;list=UU-n5OXuy97Gigu22Qzpq5vA</a:t>
            </a:r>
            <a:r>
              <a:rPr lang="en-GB" sz="1200" dirty="0"/>
              <a:t> </a:t>
            </a:r>
            <a:endParaRPr lang="en-GB" sz="1200" dirty="0" smtClean="0"/>
          </a:p>
          <a:p>
            <a:r>
              <a:rPr lang="en-GB" sz="1200" dirty="0" smtClean="0"/>
              <a:t>Race Yourself (2014) Retrieved from </a:t>
            </a:r>
            <a:r>
              <a:rPr lang="en-GB" sz="1200" dirty="0">
                <a:hlinkClick r:id="rId8"/>
              </a:rPr>
              <a:t>http://raceyourself.com</a:t>
            </a:r>
            <a:r>
              <a:rPr lang="en-GB" sz="1200" dirty="0" smtClean="0">
                <a:hlinkClick r:id="rId8"/>
              </a:rPr>
              <a:t>/</a:t>
            </a:r>
            <a:r>
              <a:rPr lang="en-GB" sz="1200" dirty="0" smtClean="0"/>
              <a:t> </a:t>
            </a:r>
            <a:endParaRPr lang="en-GB" sz="1200" dirty="0"/>
          </a:p>
          <a:p>
            <a:r>
              <a:rPr lang="en-GB" sz="1200" dirty="0" err="1"/>
              <a:t>TotalXbox</a:t>
            </a:r>
            <a:r>
              <a:rPr lang="en-GB" sz="1200" dirty="0"/>
              <a:t> (2014) Retrieved from </a:t>
            </a:r>
            <a:r>
              <a:rPr lang="en-GB" sz="1200" dirty="0">
                <a:hlinkClick r:id="rId9"/>
              </a:rPr>
              <a:t>http://www.totalxbox.com/74099/microsoft-buys-ar-headset-patents-for-100-150-million-report/</a:t>
            </a:r>
            <a:r>
              <a:rPr lang="en-GB" sz="1200" dirty="0"/>
              <a:t> </a:t>
            </a:r>
          </a:p>
          <a:p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26770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 Continued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200" dirty="0" smtClean="0"/>
              <a:t>Figure 1: Android Logo (2013) Retrieved from </a:t>
            </a:r>
            <a:r>
              <a:rPr lang="en-GB" sz="1200" dirty="0" smtClean="0">
                <a:hlinkClick r:id="rId2"/>
              </a:rPr>
              <a:t>http</a:t>
            </a:r>
            <a:r>
              <a:rPr lang="en-GB" sz="1200" dirty="0">
                <a:hlinkClick r:id="rId2"/>
              </a:rPr>
              <a:t>://</a:t>
            </a:r>
            <a:r>
              <a:rPr lang="en-GB" sz="1200" dirty="0" smtClean="0">
                <a:hlinkClick r:id="rId2"/>
              </a:rPr>
              <a:t>blog.appliedis.com/wp-content/uploads/2013/11/android1.png</a:t>
            </a:r>
            <a:r>
              <a:rPr lang="en-GB" sz="1200" dirty="0" smtClean="0"/>
              <a:t>  </a:t>
            </a:r>
          </a:p>
          <a:p>
            <a:r>
              <a:rPr lang="en-GB" sz="1200" dirty="0" smtClean="0"/>
              <a:t>Figure 2: </a:t>
            </a:r>
            <a:r>
              <a:rPr lang="en-GB" sz="1200" dirty="0" err="1" smtClean="0"/>
              <a:t>DroidShooting</a:t>
            </a:r>
            <a:r>
              <a:rPr lang="en-GB" sz="1200" dirty="0" smtClean="0"/>
              <a:t> (20) Retrieved from </a:t>
            </a:r>
            <a:r>
              <a:rPr lang="en-GB" sz="1200" dirty="0">
                <a:hlinkClick r:id="rId3"/>
              </a:rPr>
              <a:t>http://www.zwodnik.com/media/images/droidshooting_android_2.jpeg</a:t>
            </a:r>
            <a:r>
              <a:rPr lang="en-GB" sz="1200" dirty="0"/>
              <a:t> </a:t>
            </a:r>
          </a:p>
          <a:p>
            <a:r>
              <a:rPr lang="en-GB" sz="1200" dirty="0" smtClean="0"/>
              <a:t>Figure 3 </a:t>
            </a:r>
            <a:r>
              <a:rPr lang="en-GB" sz="1200" dirty="0">
                <a:hlinkClick r:id="rId4"/>
              </a:rPr>
              <a:t>http://allfacebook.com/files/2012/01/ParallelKingdomHunting.jpg</a:t>
            </a:r>
            <a:r>
              <a:rPr lang="en-GB" sz="1200" dirty="0"/>
              <a:t>  </a:t>
            </a:r>
            <a:endParaRPr lang="en-GB" sz="1200" dirty="0" smtClean="0"/>
          </a:p>
          <a:p>
            <a:r>
              <a:rPr lang="en-GB" sz="1200" dirty="0" smtClean="0"/>
              <a:t>Figure 4 </a:t>
            </a:r>
            <a:r>
              <a:rPr lang="en-GB" sz="1200" dirty="0">
                <a:hlinkClick r:id="rId5"/>
              </a:rPr>
              <a:t>http://upload.wikimedia.org/wikipedia/commons/6/63/Ingress_Logo.png</a:t>
            </a:r>
            <a:r>
              <a:rPr lang="en-GB" sz="1200" dirty="0"/>
              <a:t> </a:t>
            </a:r>
          </a:p>
          <a:p>
            <a:r>
              <a:rPr lang="en-GB" sz="1200" dirty="0" smtClean="0"/>
              <a:t>Figure  5 </a:t>
            </a:r>
            <a:r>
              <a:rPr lang="en-GB" sz="1200" dirty="0">
                <a:hlinkClick r:id="rId6"/>
              </a:rPr>
              <a:t>http://cnet4.cbsistatic.com/hub/i/2013/10/14/0b54021b-4de3-11e3-945a-14feb5ca9861/ed5ef0d8c03e2734b4778dac473790bf/Ingress_Screenshot_2013-10-14.png</a:t>
            </a:r>
            <a:r>
              <a:rPr lang="en-GB" sz="1200" dirty="0"/>
              <a:t> </a:t>
            </a:r>
          </a:p>
          <a:p>
            <a:r>
              <a:rPr lang="en-GB" sz="1200" dirty="0" smtClean="0"/>
              <a:t>Figure 6 Screenshots retrieved from </a:t>
            </a:r>
            <a:r>
              <a:rPr lang="en-GB" sz="1200" dirty="0" smtClean="0">
                <a:hlinkClick r:id="rId7"/>
              </a:rPr>
              <a:t>https://play.google.com/store/apps/details?id=com.spectrekking.full</a:t>
            </a:r>
            <a:r>
              <a:rPr lang="en-GB" sz="1200" dirty="0" smtClean="0"/>
              <a:t> </a:t>
            </a:r>
          </a:p>
          <a:p>
            <a:r>
              <a:rPr lang="en-GB" sz="1200" dirty="0"/>
              <a:t>Figure 7 </a:t>
            </a:r>
            <a:r>
              <a:rPr lang="en-GB" sz="1200" dirty="0">
                <a:hlinkClick r:id="rId8"/>
              </a:rPr>
              <a:t>http://www.spoonjuice.com/wp-content/uploads/2011/06/ios_51.jpg</a:t>
            </a:r>
            <a:r>
              <a:rPr lang="en-GB" sz="1200" dirty="0"/>
              <a:t> </a:t>
            </a:r>
          </a:p>
          <a:p>
            <a:r>
              <a:rPr lang="en-GB" sz="1200" dirty="0"/>
              <a:t>Figure 8 </a:t>
            </a:r>
            <a:r>
              <a:rPr lang="en-GB" sz="1200" dirty="0">
                <a:hlinkClick r:id="rId9"/>
              </a:rPr>
              <a:t>https://itunes.apple.com/gb/app/arbasketball-augmented-reality/id393333529?mt=8</a:t>
            </a:r>
            <a:r>
              <a:rPr lang="en-GB" sz="1200" dirty="0"/>
              <a:t> </a:t>
            </a:r>
          </a:p>
          <a:p>
            <a:r>
              <a:rPr lang="en-GB" sz="1200" dirty="0"/>
              <a:t>Figure 9 </a:t>
            </a:r>
            <a:r>
              <a:rPr lang="en-GB" sz="1200" dirty="0">
                <a:hlinkClick r:id="rId10"/>
              </a:rPr>
              <a:t>http://a2.mzstatic.com/us/r30/Purple/v4/e7/96/8c/e7968cc7-a537-98a2-d0f7-156a8fcd21ba/mzl.urskbzeg.png</a:t>
            </a:r>
            <a:r>
              <a:rPr lang="en-GB" sz="1200" dirty="0"/>
              <a:t> </a:t>
            </a:r>
          </a:p>
          <a:p>
            <a:r>
              <a:rPr lang="en-GB" sz="1200" dirty="0"/>
              <a:t>Figure 10 </a:t>
            </a:r>
            <a:r>
              <a:rPr lang="en-GB" sz="1200" dirty="0">
                <a:hlinkClick r:id="rId11"/>
              </a:rPr>
              <a:t>http://</a:t>
            </a:r>
            <a:r>
              <a:rPr lang="en-GB" sz="1200" dirty="0" smtClean="0">
                <a:hlinkClick r:id="rId11"/>
              </a:rPr>
              <a:t>www.youtube.com/watch?v=Ce1U_9DRcac&amp;list=UU-n5OXuy97Gigu22Qzpq5vA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09691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 Continued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200" dirty="0"/>
              <a:t>Figure 11 </a:t>
            </a:r>
            <a:r>
              <a:rPr lang="en-GB" sz="1200" dirty="0">
                <a:hlinkClick r:id="rId2"/>
              </a:rPr>
              <a:t>http://cdn.stereogum.com/files/2013/11/Google-Glass.jpg</a:t>
            </a:r>
            <a:r>
              <a:rPr lang="en-GB" sz="1200" dirty="0"/>
              <a:t> </a:t>
            </a:r>
          </a:p>
          <a:p>
            <a:r>
              <a:rPr lang="en-GB" sz="1200" dirty="0"/>
              <a:t>Figure 12 </a:t>
            </a:r>
            <a:r>
              <a:rPr lang="en-GB" sz="1200" dirty="0">
                <a:hlinkClick r:id="rId3"/>
              </a:rPr>
              <a:t>http://c93fea60bb98e121740fc38ff31162a8.s3.amazonaws.com/wp-content/uploads/2013/10/race-yourself.jpg</a:t>
            </a:r>
            <a:r>
              <a:rPr lang="en-GB" sz="1200" dirty="0"/>
              <a:t> </a:t>
            </a:r>
          </a:p>
          <a:p>
            <a:r>
              <a:rPr lang="en-GB" sz="1200" dirty="0"/>
              <a:t>Figure 13 </a:t>
            </a:r>
            <a:r>
              <a:rPr lang="en-GB" sz="1200" dirty="0">
                <a:hlinkClick r:id="rId4"/>
              </a:rPr>
              <a:t>http://www.youtube.com/watch?v=39W6CMpdGsM#t=30</a:t>
            </a:r>
            <a:r>
              <a:rPr lang="en-GB" sz="1200" dirty="0"/>
              <a:t> </a:t>
            </a:r>
          </a:p>
          <a:p>
            <a:r>
              <a:rPr lang="en-GB" sz="1200" dirty="0"/>
              <a:t>Figure 14  CBR (2014) </a:t>
            </a:r>
            <a:r>
              <a:rPr lang="en-GB" sz="1200" i="1" dirty="0"/>
              <a:t>Games to boost mobile AR revenue to $1.2bn by 2015</a:t>
            </a:r>
            <a:r>
              <a:rPr lang="en-GB" sz="1200" dirty="0"/>
              <a:t> Retrieved from </a:t>
            </a:r>
            <a:r>
              <a:rPr lang="en-GB" sz="1200" dirty="0">
                <a:hlinkClick r:id="rId5"/>
              </a:rPr>
              <a:t>http://www.cbronline.com/news/social/mobile-augmented-reality-revenue-to-reach-12bn-by-2015-050214-4172040</a:t>
            </a:r>
            <a:r>
              <a:rPr lang="en-GB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170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Augmented Reality vs Virtual Reality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Augmented Reality: Enhances Reality</a:t>
            </a:r>
          </a:p>
          <a:p>
            <a:pPr lvl="2"/>
            <a:r>
              <a:rPr lang="en-GB" dirty="0" smtClean="0"/>
              <a:t>Non-immersive</a:t>
            </a:r>
          </a:p>
          <a:p>
            <a:pPr lvl="2"/>
            <a:r>
              <a:rPr lang="en-GB" dirty="0" smtClean="0"/>
              <a:t>Small FOV</a:t>
            </a:r>
          </a:p>
          <a:p>
            <a:pPr lvl="2"/>
            <a:r>
              <a:rPr lang="en-GB" dirty="0" smtClean="0"/>
              <a:t>Minimal rendering</a:t>
            </a:r>
          </a:p>
          <a:p>
            <a:pPr lvl="2"/>
            <a:endParaRPr lang="en-GB" dirty="0" smtClean="0"/>
          </a:p>
          <a:p>
            <a:r>
              <a:rPr lang="en-GB" dirty="0" smtClean="0"/>
              <a:t>Virtual Reality: Replaces Reality</a:t>
            </a:r>
          </a:p>
          <a:p>
            <a:pPr lvl="2"/>
            <a:r>
              <a:rPr lang="en-GB" dirty="0" smtClean="0"/>
              <a:t>Immersive</a:t>
            </a:r>
          </a:p>
          <a:p>
            <a:pPr lvl="2"/>
            <a:r>
              <a:rPr lang="en-GB" dirty="0" smtClean="0"/>
              <a:t>Wide FOV</a:t>
            </a:r>
          </a:p>
          <a:p>
            <a:pPr lvl="2"/>
            <a:r>
              <a:rPr lang="en-GB" dirty="0" smtClean="0"/>
              <a:t>Requires realistic images</a:t>
            </a:r>
          </a:p>
        </p:txBody>
      </p:sp>
    </p:spTree>
    <p:extLst>
      <p:ext uri="{BB962C8B-B14F-4D97-AF65-F5344CB8AC3E}">
        <p14:creationId xmlns:p14="http://schemas.microsoft.com/office/powerpoint/2010/main" val="37894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Smartphones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23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Smartphones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Mobile Augmented Reality revenue in 2013 was more than $180m</a:t>
            </a:r>
          </a:p>
          <a:p>
            <a:pPr lvl="2"/>
            <a:r>
              <a:rPr lang="en-GB" dirty="0" smtClean="0"/>
              <a:t>40% of Augmented Reality downloads in 2013 were games (CBR 2014)</a:t>
            </a:r>
          </a:p>
          <a:p>
            <a:endParaRPr lang="en-GB" dirty="0" smtClean="0"/>
          </a:p>
          <a:p>
            <a:r>
              <a:rPr lang="en-GB" dirty="0" smtClean="0"/>
              <a:t>Mobile Augmented Reality revenue is expected to reach $1.2bn by 2015 (CBR 2014)</a:t>
            </a:r>
          </a:p>
          <a:p>
            <a:endParaRPr lang="en-GB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57848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Android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7904" y="1600200"/>
            <a:ext cx="5328592" cy="4525963"/>
          </a:xfrm>
        </p:spPr>
        <p:txBody>
          <a:bodyPr/>
          <a:lstStyle/>
          <a:p>
            <a:r>
              <a:rPr lang="en-GB" dirty="0" smtClean="0"/>
              <a:t>Controlled 81.3% of the market in Q3 2013 (</a:t>
            </a:r>
            <a:r>
              <a:rPr lang="en-GB" dirty="0" err="1" smtClean="0"/>
              <a:t>Protalinski</a:t>
            </a:r>
            <a:r>
              <a:rPr lang="en-GB" dirty="0" smtClean="0"/>
              <a:t> 2013)</a:t>
            </a:r>
          </a:p>
          <a:p>
            <a:r>
              <a:rPr lang="en-GB" dirty="0" smtClean="0"/>
              <a:t>Controlled 78.9% of the market in Q4 2013 (</a:t>
            </a:r>
            <a:r>
              <a:rPr lang="en-GB" dirty="0" err="1" smtClean="0"/>
              <a:t>Protalinski</a:t>
            </a:r>
            <a:r>
              <a:rPr lang="en-GB" dirty="0" smtClean="0"/>
              <a:t> 2014)</a:t>
            </a:r>
          </a:p>
          <a:p>
            <a:r>
              <a:rPr lang="en-GB" dirty="0" smtClean="0"/>
              <a:t>1 billion devices activated (</a:t>
            </a:r>
            <a:r>
              <a:rPr lang="en-GB" dirty="0" err="1" smtClean="0"/>
              <a:t>Gundotra</a:t>
            </a:r>
            <a:r>
              <a:rPr lang="en-GB" dirty="0" smtClean="0"/>
              <a:t> 2013)</a:t>
            </a:r>
            <a:endParaRPr lang="en-GB" dirty="0"/>
          </a:p>
        </p:txBody>
      </p:sp>
      <p:pic>
        <p:nvPicPr>
          <p:cNvPr id="11266" name="Picture 2" descr="android1.png (1600×1600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742329"/>
            <a:ext cx="4054823" cy="4054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4581128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Figure 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713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DroidShooting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22912" cy="4525963"/>
          </a:xfrm>
        </p:spPr>
        <p:txBody>
          <a:bodyPr/>
          <a:lstStyle/>
          <a:p>
            <a:r>
              <a:rPr lang="en-GB" dirty="0" smtClean="0"/>
              <a:t>A shooting game developed by Quest-Com Co., Ltd</a:t>
            </a:r>
          </a:p>
          <a:p>
            <a:endParaRPr lang="en-GB" dirty="0" smtClean="0"/>
          </a:p>
          <a:p>
            <a:r>
              <a:rPr lang="en-GB" dirty="0" smtClean="0"/>
              <a:t>One of the most popular augmented reality games</a:t>
            </a:r>
          </a:p>
          <a:p>
            <a:endParaRPr lang="en-GB" dirty="0" smtClean="0"/>
          </a:p>
          <a:p>
            <a:r>
              <a:rPr lang="en-GB" dirty="0" smtClean="0"/>
              <a:t>Users </a:t>
            </a:r>
            <a:r>
              <a:rPr lang="en-GB" dirty="0"/>
              <a:t>navigate the game through tilting the camera</a:t>
            </a:r>
          </a:p>
          <a:p>
            <a:endParaRPr lang="en-GB" dirty="0" smtClean="0"/>
          </a:p>
        </p:txBody>
      </p:sp>
      <p:pic>
        <p:nvPicPr>
          <p:cNvPr id="17410" name="Picture 2" descr="Screenshot of DroidShoo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052736"/>
            <a:ext cx="3825032" cy="214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58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Parallel Kingdom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massively multiplayer online game developed by </a:t>
            </a:r>
            <a:r>
              <a:rPr lang="en-GB" dirty="0" err="1" smtClean="0"/>
              <a:t>PerBlue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Turns Google maps into a large-scale medieval map of kingdoms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1"/>
          <a:stretch/>
        </p:blipFill>
        <p:spPr bwMode="auto">
          <a:xfrm>
            <a:off x="1475656" y="2204864"/>
            <a:ext cx="5832648" cy="2788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9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2198</TotalTime>
  <Words>920</Words>
  <Application>Microsoft Office PowerPoint</Application>
  <PresentationFormat>On-screen Show (4:3)</PresentationFormat>
  <Paragraphs>143</Paragraphs>
  <Slides>32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Franklin Gothic Book</vt:lpstr>
      <vt:lpstr>Franklin Gothic Medium</vt:lpstr>
      <vt:lpstr>Tunga</vt:lpstr>
      <vt:lpstr>Wingdings</vt:lpstr>
      <vt:lpstr>Angles</vt:lpstr>
      <vt:lpstr>Augmented Reality in Gaming</vt:lpstr>
      <vt:lpstr>What is Augmented Reality?</vt:lpstr>
      <vt:lpstr>How Augmented Reality works</vt:lpstr>
      <vt:lpstr>Augmented Reality vs Virtual Reality</vt:lpstr>
      <vt:lpstr>Smartphones</vt:lpstr>
      <vt:lpstr>Smartphones</vt:lpstr>
      <vt:lpstr>Android</vt:lpstr>
      <vt:lpstr>DroidShooting</vt:lpstr>
      <vt:lpstr>Parallel Kingdom</vt:lpstr>
      <vt:lpstr>PowerPoint Presentation</vt:lpstr>
      <vt:lpstr>Ingress</vt:lpstr>
      <vt:lpstr>PowerPoint Presentation</vt:lpstr>
      <vt:lpstr>SpecTrek</vt:lpstr>
      <vt:lpstr>PowerPoint Presentation</vt:lpstr>
      <vt:lpstr>IOS</vt:lpstr>
      <vt:lpstr>AR Basketball</vt:lpstr>
      <vt:lpstr>Zombies Everywhere!</vt:lpstr>
      <vt:lpstr>PowerPoint Presentation</vt:lpstr>
      <vt:lpstr>Both ios and andriod</vt:lpstr>
      <vt:lpstr>Google Glass</vt:lpstr>
      <vt:lpstr>Google Glass</vt:lpstr>
      <vt:lpstr>Race Yourself</vt:lpstr>
      <vt:lpstr>PowerPoint Presentation</vt:lpstr>
      <vt:lpstr>Future Developments</vt:lpstr>
      <vt:lpstr>Microsoft</vt:lpstr>
      <vt:lpstr>Vuzix M100</vt:lpstr>
      <vt:lpstr>Summary</vt:lpstr>
      <vt:lpstr>Questions?</vt:lpstr>
      <vt:lpstr>References</vt:lpstr>
      <vt:lpstr>References Continued 1</vt:lpstr>
      <vt:lpstr>References Continued 2</vt:lpstr>
      <vt:lpstr>References Continued 3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ELSTOB</cp:lastModifiedBy>
  <cp:revision>56</cp:revision>
  <dcterms:created xsi:type="dcterms:W3CDTF">2014-03-31T16:17:42Z</dcterms:created>
  <dcterms:modified xsi:type="dcterms:W3CDTF">2014-04-04T07:36:28Z</dcterms:modified>
</cp:coreProperties>
</file>

<file path=docProps/thumbnail.jpeg>
</file>